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9"/>
  </p:notesMasterIdLst>
  <p:sldIdLst>
    <p:sldId id="260" r:id="rId2"/>
    <p:sldId id="296" r:id="rId3"/>
    <p:sldId id="313" r:id="rId4"/>
    <p:sldId id="320" r:id="rId5"/>
    <p:sldId id="299" r:id="rId6"/>
    <p:sldId id="312" r:id="rId7"/>
    <p:sldId id="314" r:id="rId8"/>
    <p:sldId id="300" r:id="rId9"/>
    <p:sldId id="315" r:id="rId10"/>
    <p:sldId id="321" r:id="rId11"/>
    <p:sldId id="316" r:id="rId12"/>
    <p:sldId id="301" r:id="rId13"/>
    <p:sldId id="322" r:id="rId14"/>
    <p:sldId id="302" r:id="rId15"/>
    <p:sldId id="318" r:id="rId16"/>
    <p:sldId id="303" r:id="rId17"/>
    <p:sldId id="319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8915BBD-E5CD-480B-94C0-5B7BDBF83457}" type="datetimeFigureOut">
              <a:rPr lang="en-US"/>
              <a:pPr>
                <a:defRPr/>
              </a:pPr>
              <a:t>6/21/2013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409CF84-1183-4808-BA9A-D18C0C041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08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0A06B3-881E-4C16-B9B3-8F060F29678C}" type="slidenum">
              <a:rPr 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ultimedia logo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57400" y="304800"/>
            <a:ext cx="66294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1600200"/>
            <a:ext cx="5715000" cy="2819400"/>
          </a:xfrm>
        </p:spPr>
        <p:txBody>
          <a:bodyPr/>
          <a:lstStyle>
            <a:lvl1pPr marL="0" indent="0">
              <a:buFont typeface="Times" pitchFamily="1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057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4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A1E32-E3D0-47F5-A831-028A7C0A8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3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228600"/>
            <a:ext cx="1638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228600"/>
            <a:ext cx="4762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0628B-8C5E-4167-B70C-8D566E234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28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553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57400" y="1600200"/>
            <a:ext cx="6172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DD4FB-666D-496B-A9AD-D979FF7C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ED2FE-5DBA-41F3-8C9D-167EDD610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6C0F7-E4DF-45BE-8737-A5AB441D4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E2C0-6D8A-4C1C-8714-1742C554A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4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48994-BB60-4540-9F27-D8CC25039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505CA-4EFA-40A0-AE9A-207DF277F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1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60639-42E3-44D1-9CA5-CA2A2DB75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9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1822F-4C85-4718-9B2E-67F60BC46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8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86714-7328-479B-A9B4-955AAA252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3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multimedia logo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600200"/>
            <a:ext cx="6172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7035B18-ECD8-4D5E-ABF2-6B3E381E31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5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  <p:sldLayoutId id="2147484192" r:id="rId10"/>
    <p:sldLayoutId id="2147484193" r:id="rId11"/>
    <p:sldLayoutId id="214748419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ylor+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5330825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+mn-lt"/>
                <a:ea typeface="+mn-ea"/>
              </a:rPr>
              <a:t>Introductory Statistics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81000" y="53340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</a:rPr>
              <a:t>Introductory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Form, Direction and Strength (Examples)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025" y="1281113"/>
            <a:ext cx="5588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Box 5"/>
          <p:cNvSpPr txBox="1">
            <a:spLocks noChangeArrowheads="1"/>
          </p:cNvSpPr>
          <p:nvPr/>
        </p:nvSpPr>
        <p:spPr bwMode="auto">
          <a:xfrm>
            <a:off x="1905000" y="5570538"/>
            <a:ext cx="55086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Arial" pitchFamily="34" charset="0"/>
              <a:buChar char="•"/>
            </a:pPr>
            <a:r>
              <a:rPr lang="en-US" sz="2400"/>
              <a:t> Form – Linear or Non Linear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/>
              <a:t> Direction – Positive or Negative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/>
              <a:t> Strength – Weak or Strong</a:t>
            </a:r>
          </a:p>
        </p:txBody>
      </p:sp>
    </p:spTree>
    <p:extLst>
      <p:ext uri="{BB962C8B-B14F-4D97-AF65-F5344CB8AC3E}">
        <p14:creationId xmlns:p14="http://schemas.microsoft.com/office/powerpoint/2010/main" val="192109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Form, Direction and Strength (Example)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5682377" y="4513967"/>
            <a:ext cx="2371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/>
              <a:t>Correlation r = -0.868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5715000" y="5244073"/>
            <a:ext cx="233910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/>
              <a:t>Form – Linear</a:t>
            </a:r>
          </a:p>
          <a:p>
            <a:pPr eaLnBrk="1" hangingPunct="1"/>
            <a:r>
              <a:rPr lang="en-US" dirty="0"/>
              <a:t>Direction – Negative</a:t>
            </a:r>
          </a:p>
          <a:p>
            <a:pPr eaLnBrk="1" hangingPunct="1"/>
            <a:r>
              <a:rPr lang="en-US" dirty="0"/>
              <a:t>Strength – </a:t>
            </a:r>
            <a:r>
              <a:rPr lang="en-US" dirty="0" smtClean="0"/>
              <a:t>Strong</a:t>
            </a:r>
            <a:endParaRPr lang="en-US" dirty="0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295400"/>
            <a:ext cx="388620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64" y="1330398"/>
            <a:ext cx="3505200" cy="303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1295400" y="4666367"/>
            <a:ext cx="22942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/>
              <a:t>Correlation r = </a:t>
            </a:r>
            <a:r>
              <a:rPr lang="en-US" dirty="0" smtClean="0"/>
              <a:t>0.952</a:t>
            </a:r>
            <a:endParaRPr lang="en-US" dirty="0"/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1325418" y="5244073"/>
            <a:ext cx="215956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/>
              <a:t>Form – Linear</a:t>
            </a:r>
          </a:p>
          <a:p>
            <a:pPr eaLnBrk="1" hangingPunct="1"/>
            <a:r>
              <a:rPr lang="en-US" dirty="0"/>
              <a:t>Direction – </a:t>
            </a:r>
            <a:r>
              <a:rPr lang="en-US" dirty="0" smtClean="0"/>
              <a:t>Positive</a:t>
            </a:r>
            <a:endParaRPr lang="en-US" dirty="0"/>
          </a:p>
          <a:p>
            <a:pPr eaLnBrk="1" hangingPunct="1"/>
            <a:r>
              <a:rPr lang="en-US" dirty="0"/>
              <a:t>Strength – </a:t>
            </a:r>
            <a:r>
              <a:rPr lang="en-US" dirty="0" smtClean="0"/>
              <a:t>Strong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46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Describing Bivariate Data: Scatterplots, Correlation, and Covariance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Scatterplot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Correlation Coefficient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Form, Direction and Strength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Covariance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Effect of Outliers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N</a:t>
            </a:r>
            <a:r>
              <a:rPr lang="en-US" sz="3600" b="1" dirty="0" smtClean="0">
                <a:solidFill>
                  <a:srgbClr val="000000"/>
                </a:solidFill>
              </a:rPr>
              <a:t>on-Linear Relationships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3505200"/>
            <a:ext cx="68580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061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828800"/>
            <a:ext cx="3276600" cy="301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Covariance</a:t>
            </a:r>
            <a:endParaRPr lang="en-US" i="1" dirty="0" smtClean="0"/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7086600" y="3810000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772400" y="3219965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55" y="1962665"/>
            <a:ext cx="4016829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67000" y="3962400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429166" y="3473965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115127" y="2590800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115127" y="2362200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6553200" y="2488045"/>
            <a:ext cx="8763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6553200" y="2283690"/>
            <a:ext cx="8763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4"/>
              <p:cNvSpPr txBox="1">
                <a:spLocks noChangeArrowheads="1"/>
              </p:cNvSpPr>
              <p:nvPr/>
            </p:nvSpPr>
            <p:spPr bwMode="auto">
              <a:xfrm>
                <a:off x="3014518" y="1371600"/>
                <a:ext cx="3148619" cy="3912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r>
                  <a:rPr lang="en-US" dirty="0" smtClean="0"/>
                  <a:t>Covariance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𝑥𝑦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∗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∗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14518" y="1371600"/>
                <a:ext cx="3148619" cy="391261"/>
              </a:xfrm>
              <a:prstGeom prst="rect">
                <a:avLst/>
              </a:prstGeom>
              <a:blipFill rotWithShape="1">
                <a:blip r:embed="rId5"/>
                <a:stretch>
                  <a:fillRect l="-1744" t="-7813" b="-1875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4"/>
              <p:cNvSpPr txBox="1">
                <a:spLocks noChangeArrowheads="1"/>
              </p:cNvSpPr>
              <p:nvPr/>
            </p:nvSpPr>
            <p:spPr bwMode="auto">
              <a:xfrm>
                <a:off x="533400" y="5101852"/>
                <a:ext cx="3354957" cy="3247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1400" b="0" i="1" smtClean="0">
                            <a:latin typeface="Cambria Math"/>
                          </a:rPr>
                          <m:t>𝑥𝑦</m:t>
                        </m:r>
                      </m:sub>
                    </m:sSub>
                    <m:r>
                      <a:rPr lang="en-US" sz="1400" b="0" i="1" smtClean="0">
                        <a:latin typeface="Cambria Math"/>
                      </a:rPr>
                      <m:t>=0.952∗176.75∗24.16=4,064.73</m:t>
                    </m:r>
                  </m:oMath>
                </a14:m>
                <a:r>
                  <a:rPr lang="en-US" sz="1400" dirty="0" smtClean="0"/>
                  <a:t> </a:t>
                </a:r>
                <a:endParaRPr lang="en-US" sz="1400" dirty="0"/>
              </a:p>
            </p:txBody>
          </p:sp>
        </mc:Choice>
        <mc:Fallback xmlns="">
          <p:sp>
            <p:nvSpPr>
              <p:cNvPr id="16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5101852"/>
                <a:ext cx="3354957" cy="3247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4"/>
              <p:cNvSpPr txBox="1">
                <a:spLocks noChangeArrowheads="1"/>
              </p:cNvSpPr>
              <p:nvPr/>
            </p:nvSpPr>
            <p:spPr bwMode="auto">
              <a:xfrm>
                <a:off x="4588827" y="5101852"/>
                <a:ext cx="4456220" cy="3247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1400" b="0" i="1" smtClean="0">
                            <a:latin typeface="Cambria Math"/>
                          </a:rPr>
                          <m:t>𝑥𝑦</m:t>
                        </m:r>
                      </m:sub>
                    </m:sSub>
                    <m:r>
                      <a:rPr lang="en-US" sz="1400" b="0" i="1" smtClean="0">
                        <a:latin typeface="Cambria Math"/>
                      </a:rPr>
                      <m:t>=−0.868∗31111.81∗2917.53=−78,788,149.63</m:t>
                    </m:r>
                  </m:oMath>
                </a14:m>
                <a:r>
                  <a:rPr lang="en-US" sz="1400" dirty="0" smtClean="0"/>
                  <a:t> </a:t>
                </a:r>
                <a:endParaRPr lang="en-US" sz="1400" dirty="0"/>
              </a:p>
            </p:txBody>
          </p:sp>
        </mc:Choice>
        <mc:Fallback xmlns="">
          <p:sp>
            <p:nvSpPr>
              <p:cNvPr id="17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88827" y="5101852"/>
                <a:ext cx="4456220" cy="32476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193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Describing Bivariate Data: Scatterplots, Correlation, and Covariance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Scatterplot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Correlation Coefficient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Form, Direction and Strength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Covariance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Effect of Outliers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N</a:t>
            </a:r>
            <a:r>
              <a:rPr lang="en-US" sz="3600" b="1" dirty="0" smtClean="0">
                <a:solidFill>
                  <a:srgbClr val="000000"/>
                </a:solidFill>
              </a:rPr>
              <a:t>on-Linear Relationships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4191000"/>
            <a:ext cx="68580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07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Effects of Outliers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752600"/>
            <a:ext cx="8591737" cy="326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563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Describing Bivariate Data: Scatterplots, Correlation, and Covariance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Scatterplot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Correlation Coefficient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Form, Direction and Strength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Covariance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Effect of Outliers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N</a:t>
            </a:r>
            <a:r>
              <a:rPr lang="en-US" sz="3600" b="1" dirty="0" smtClean="0">
                <a:solidFill>
                  <a:srgbClr val="000000"/>
                </a:solidFill>
              </a:rPr>
              <a:t>on-Linear Relationships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4784436"/>
            <a:ext cx="68580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63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Non-Linear Relationships</a:t>
            </a: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66788"/>
            <a:ext cx="6496050" cy="5672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547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Describing Bivariate Data: Scatterplots, Correlation, and Covariance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Scatterplot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Correlation Coefficient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Form, Direction and Strength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Covariance</a:t>
            </a:r>
            <a:endParaRPr lang="en-US" sz="3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Effect of Outliers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N</a:t>
            </a:r>
            <a:r>
              <a:rPr lang="en-US" sz="3600" b="1" dirty="0" smtClean="0">
                <a:solidFill>
                  <a:srgbClr val="000000"/>
                </a:solidFill>
              </a:rPr>
              <a:t>on-Linear Relationships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1549400"/>
            <a:ext cx="68580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467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Scatterplot or Scatter Diagram</a:t>
            </a:r>
          </a:p>
        </p:txBody>
      </p:sp>
      <p:sp>
        <p:nvSpPr>
          <p:cNvPr id="8195" name="Rectangle 3"/>
          <p:cNvSpPr txBox="1">
            <a:spLocks noChangeArrowheads="1"/>
          </p:cNvSpPr>
          <p:nvPr/>
        </p:nvSpPr>
        <p:spPr bwMode="auto">
          <a:xfrm>
            <a:off x="609600" y="1447800"/>
            <a:ext cx="7620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800" dirty="0"/>
              <a:t>A</a:t>
            </a:r>
            <a:r>
              <a:rPr lang="en-US" sz="2800" u="sng" dirty="0"/>
              <a:t> Scatterplot</a:t>
            </a:r>
            <a:r>
              <a:rPr lang="en-US" sz="2800" dirty="0"/>
              <a:t>  or Scatter Diagram displays the relationship between two quantitative variables </a:t>
            </a:r>
            <a:r>
              <a:rPr lang="en-US" sz="2800" dirty="0" smtClean="0"/>
              <a:t>that are measured </a:t>
            </a:r>
            <a:r>
              <a:rPr lang="en-US" sz="2800" dirty="0"/>
              <a:t>on the same individuals.  Mark </a:t>
            </a:r>
            <a:r>
              <a:rPr lang="en-US" sz="2800" dirty="0" smtClean="0"/>
              <a:t>the values </a:t>
            </a:r>
            <a:r>
              <a:rPr lang="en-US" sz="2800" dirty="0"/>
              <a:t>of one variable on the horizontal axis (</a:t>
            </a:r>
            <a:r>
              <a:rPr lang="en-US" sz="2800" i="1" dirty="0"/>
              <a:t>x </a:t>
            </a:r>
            <a:r>
              <a:rPr lang="en-US" sz="2800" dirty="0"/>
              <a:t>axis) and values of the other variable on the vertical axis (</a:t>
            </a:r>
            <a:r>
              <a:rPr lang="en-US" sz="2800" i="1" dirty="0"/>
              <a:t>y </a:t>
            </a:r>
            <a:r>
              <a:rPr lang="en-US" sz="2800" dirty="0"/>
              <a:t>axis).  Plot each individual data as a point on the graph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77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Scatterplot or Scatter Diagram</a:t>
            </a:r>
          </a:p>
        </p:txBody>
      </p:sp>
      <p:pic>
        <p:nvPicPr>
          <p:cNvPr id="819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9" y="1219200"/>
            <a:ext cx="4236199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64" y="1330398"/>
            <a:ext cx="3505200" cy="303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5638800" y="4562475"/>
            <a:ext cx="22621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 smtClean="0"/>
              <a:t>Direction </a:t>
            </a:r>
            <a:r>
              <a:rPr lang="en-US" dirty="0"/>
              <a:t>– </a:t>
            </a:r>
            <a:r>
              <a:rPr lang="en-US" dirty="0" smtClean="0"/>
              <a:t>Negative</a:t>
            </a:r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1069485" y="4562475"/>
            <a:ext cx="21595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 smtClean="0"/>
              <a:t>Direction </a:t>
            </a:r>
            <a:r>
              <a:rPr lang="en-US" dirty="0"/>
              <a:t>– </a:t>
            </a:r>
            <a:r>
              <a:rPr lang="en-US" dirty="0" smtClean="0"/>
              <a:t>Positive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69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Describing Bivariate Data: Scatterplots, Correlation, and Covariance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Scatterplot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Correlation Coefficient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Form, Direction and Strength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Covariance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Effect of Outliers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N</a:t>
            </a:r>
            <a:r>
              <a:rPr lang="en-US" sz="3600" b="1" dirty="0" smtClean="0">
                <a:solidFill>
                  <a:srgbClr val="000000"/>
                </a:solidFill>
              </a:rPr>
              <a:t>on-Linear Relationships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2209800"/>
            <a:ext cx="68580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514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Correlation </a:t>
            </a:r>
            <a:r>
              <a:rPr lang="en-US" i="1" dirty="0" smtClean="0"/>
              <a:t>r</a:t>
            </a:r>
          </a:p>
        </p:txBody>
      </p:sp>
      <p:sp>
        <p:nvSpPr>
          <p:cNvPr id="11267" name="Rectangle 3"/>
          <p:cNvSpPr txBox="1">
            <a:spLocks noChangeArrowheads="1"/>
          </p:cNvSpPr>
          <p:nvPr/>
        </p:nvSpPr>
        <p:spPr bwMode="auto">
          <a:xfrm>
            <a:off x="457200" y="1447800"/>
            <a:ext cx="80772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1400" b="1" dirty="0"/>
              <a:t>Correlation </a:t>
            </a:r>
            <a:r>
              <a:rPr lang="en-US" sz="1400" b="1" i="1" dirty="0"/>
              <a:t>r</a:t>
            </a:r>
            <a:r>
              <a:rPr lang="en-US" sz="1400" dirty="0"/>
              <a:t>  - Calculation to determine Strength and Direction of a </a:t>
            </a:r>
            <a:r>
              <a:rPr lang="en-US" sz="1400" b="1" dirty="0"/>
              <a:t>linear</a:t>
            </a:r>
            <a:r>
              <a:rPr lang="en-US" sz="1400" dirty="0"/>
              <a:t> relationship between two quantitative variables</a:t>
            </a:r>
            <a:endParaRPr lang="en-US" sz="1400" b="1" dirty="0"/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1400" dirty="0"/>
              <a:t>Correlation </a:t>
            </a:r>
            <a:r>
              <a:rPr lang="en-US" sz="1400" i="1" dirty="0"/>
              <a:t>r </a:t>
            </a:r>
            <a:r>
              <a:rPr lang="en-US" sz="1400" dirty="0"/>
              <a:t>is always a number between -1 and </a:t>
            </a:r>
            <a:r>
              <a:rPr lang="en-US" sz="1400" dirty="0" smtClean="0"/>
              <a:t>1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1400" dirty="0"/>
              <a:t>positive values of </a:t>
            </a:r>
            <a:r>
              <a:rPr lang="en-US" sz="1400" i="1" dirty="0"/>
              <a:t>r</a:t>
            </a:r>
            <a:r>
              <a:rPr lang="en-US" sz="1400" dirty="0"/>
              <a:t> imply a positive linear relationship between the two variables </a:t>
            </a:r>
            <a:endParaRPr lang="en-US" sz="1400" dirty="0" smtClean="0"/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1400" dirty="0"/>
              <a:t>negative values of </a:t>
            </a:r>
            <a:r>
              <a:rPr lang="en-US" sz="1400" i="1" dirty="0"/>
              <a:t>r</a:t>
            </a:r>
            <a:r>
              <a:rPr lang="en-US" sz="1400" dirty="0"/>
              <a:t> imply a negative linear relationship between the two </a:t>
            </a:r>
            <a:r>
              <a:rPr lang="en-US" sz="1400" dirty="0" smtClean="0"/>
              <a:t>variables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1400" dirty="0"/>
              <a:t>values of </a:t>
            </a:r>
            <a:r>
              <a:rPr lang="en-US" sz="1400" i="1" dirty="0"/>
              <a:t>r</a:t>
            </a:r>
            <a:r>
              <a:rPr lang="en-US" sz="1400" dirty="0"/>
              <a:t> close to zero suggest there is a weak correlation between the two variables </a:t>
            </a:r>
            <a:endParaRPr lang="en-US" sz="1400" dirty="0" smtClean="0"/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1400" dirty="0"/>
              <a:t>if </a:t>
            </a:r>
            <a:r>
              <a:rPr lang="en-US" sz="1400" i="1" dirty="0"/>
              <a:t>r</a:t>
            </a:r>
            <a:r>
              <a:rPr lang="en-US" sz="1400" dirty="0"/>
              <a:t> is close to 1, it is evidence of a strong positive linear relationship between the two variables </a:t>
            </a:r>
            <a:endParaRPr lang="en-US" sz="1400" dirty="0" smtClean="0"/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1400" dirty="0"/>
              <a:t>if </a:t>
            </a:r>
            <a:r>
              <a:rPr lang="en-US" sz="1400" i="1" dirty="0"/>
              <a:t>r</a:t>
            </a:r>
            <a:r>
              <a:rPr lang="en-US" sz="1400" dirty="0"/>
              <a:t> is close to −1, there is evident of a strong negative linear relationship between the two variables </a:t>
            </a:r>
            <a:endParaRPr lang="en-US" sz="1400" dirty="0" smtClean="0"/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1400" dirty="0"/>
              <a:t>if </a:t>
            </a:r>
            <a:r>
              <a:rPr lang="en-US" sz="1400" i="1" dirty="0"/>
              <a:t>r</a:t>
            </a:r>
            <a:r>
              <a:rPr lang="en-US" sz="1400" dirty="0"/>
              <a:t> equals 1 or −1, then there is a perfect linear relationship between the two variables (the points are all in a line) </a:t>
            </a:r>
            <a:endParaRPr lang="en-US" sz="1400" dirty="0" smtClean="0"/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1400" dirty="0"/>
              <a:t>the correlation of </a:t>
            </a:r>
            <a:r>
              <a:rPr lang="en-US" sz="1400" i="1" dirty="0"/>
              <a:t>X</a:t>
            </a:r>
            <a:r>
              <a:rPr lang="en-US" sz="1400" dirty="0"/>
              <a:t> and </a:t>
            </a:r>
            <a:r>
              <a:rPr lang="en-US" sz="1400" i="1" dirty="0"/>
              <a:t>Y</a:t>
            </a:r>
            <a:r>
              <a:rPr lang="en-US" sz="1400" dirty="0"/>
              <a:t> is the same as the correlation between </a:t>
            </a:r>
            <a:r>
              <a:rPr lang="en-US" sz="1400" i="1" dirty="0"/>
              <a:t>Y</a:t>
            </a:r>
            <a:r>
              <a:rPr lang="en-US" sz="1400" dirty="0"/>
              <a:t> and </a:t>
            </a:r>
            <a:r>
              <a:rPr lang="en-US" sz="1400" i="1" dirty="0"/>
              <a:t>X</a:t>
            </a:r>
            <a:r>
              <a:rPr lang="en-US" sz="1400" dirty="0"/>
              <a:t> (i.e</a:t>
            </a:r>
            <a:r>
              <a:rPr lang="en-US" sz="1400" dirty="0" smtClean="0"/>
              <a:t>. there </a:t>
            </a:r>
            <a:r>
              <a:rPr lang="en-US" sz="1400" dirty="0"/>
              <a:t>is no distinction between explanatory and response variables.) </a:t>
            </a:r>
            <a:endParaRPr lang="en-US" sz="1400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1400" dirty="0" smtClean="0"/>
              <a:t>Correlation </a:t>
            </a:r>
            <a:r>
              <a:rPr lang="en-US" sz="1400" dirty="0"/>
              <a:t>is not resistant, so </a:t>
            </a:r>
            <a:r>
              <a:rPr lang="en-US" sz="1400" i="1" u="sng" dirty="0"/>
              <a:t>outliers</a:t>
            </a:r>
            <a:r>
              <a:rPr lang="en-US" sz="1400" dirty="0"/>
              <a:t> can greatly change the value of </a:t>
            </a:r>
            <a:r>
              <a:rPr lang="en-US" sz="1400" i="1" dirty="0"/>
              <a:t>r</a:t>
            </a:r>
            <a:r>
              <a:rPr lang="en-US" sz="1400" dirty="0"/>
              <a:t>.   Examine the </a:t>
            </a:r>
            <a:r>
              <a:rPr lang="en-US" sz="1400" i="1" u="sng" dirty="0"/>
              <a:t>outliers</a:t>
            </a:r>
            <a:r>
              <a:rPr lang="en-US" sz="1400" dirty="0"/>
              <a:t> and determine their influence on the relationship between x and </a:t>
            </a:r>
            <a:r>
              <a:rPr lang="en-US" sz="1400" dirty="0" smtClean="0"/>
              <a:t>y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1400" dirty="0"/>
              <a:t>The correlation coefficient, </a:t>
            </a:r>
            <a:r>
              <a:rPr lang="en-US" sz="1400" i="1" dirty="0"/>
              <a:t>r</a:t>
            </a:r>
            <a:r>
              <a:rPr lang="en-US" sz="1400" dirty="0"/>
              <a:t>, is a sample statistic. </a:t>
            </a:r>
            <a:r>
              <a:rPr lang="en-US" sz="1400" dirty="0" smtClean="0"/>
              <a:t>It </a:t>
            </a:r>
            <a:r>
              <a:rPr lang="en-US" sz="1400" dirty="0"/>
              <a:t>is an estimate of the population correlation coefficient, which we will denote as </a:t>
            </a:r>
            <a:r>
              <a:rPr lang="en-US" sz="1400" i="1" dirty="0"/>
              <a:t>ρ</a:t>
            </a:r>
            <a:r>
              <a:rPr lang="en-US" sz="1400" dirty="0"/>
              <a:t>. Usually, we do not know </a:t>
            </a:r>
            <a:r>
              <a:rPr lang="en-US" sz="1400" i="1" dirty="0"/>
              <a:t>ρ</a:t>
            </a:r>
            <a:r>
              <a:rPr lang="en-US" sz="1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3648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Correlation </a:t>
            </a:r>
            <a:r>
              <a:rPr lang="en-US" i="1" dirty="0" smtClean="0"/>
              <a:t>r</a:t>
            </a: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828800"/>
            <a:ext cx="3276600" cy="301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7086600" y="3810000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772400" y="3219965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55" y="1962665"/>
            <a:ext cx="4016829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67000" y="3962400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429166" y="3473965"/>
            <a:ext cx="685800" cy="228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2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Describing Bivariate Data: Scatterplots, Correlation, and Covariance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Scatterplot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Correlation Coefficient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Form, Direction and Strength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Covariance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 smtClean="0">
                <a:solidFill>
                  <a:srgbClr val="000000"/>
                </a:solidFill>
              </a:rPr>
              <a:t>Effect of Outliers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3600" b="1" dirty="0">
                <a:solidFill>
                  <a:srgbClr val="000000"/>
                </a:solidFill>
              </a:rPr>
              <a:t>N</a:t>
            </a:r>
            <a:r>
              <a:rPr lang="en-US" sz="3600" b="1" dirty="0" smtClean="0">
                <a:solidFill>
                  <a:srgbClr val="000000"/>
                </a:solidFill>
              </a:rPr>
              <a:t>on-Linear Relationships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2826328"/>
            <a:ext cx="6858000" cy="584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061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Form, Direction and Strength</a:t>
            </a:r>
          </a:p>
        </p:txBody>
      </p:sp>
      <p:sp>
        <p:nvSpPr>
          <p:cNvPr id="13315" name="Rectangle 3"/>
          <p:cNvSpPr txBox="1">
            <a:spLocks noChangeArrowheads="1"/>
          </p:cNvSpPr>
          <p:nvPr/>
        </p:nvSpPr>
        <p:spPr bwMode="auto">
          <a:xfrm>
            <a:off x="457200" y="14478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dirty="0"/>
              <a:t>Examining Scatterplot  and Correlation – Three Items to look for in the overall Pattern: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b="1" dirty="0"/>
              <a:t>Form</a:t>
            </a:r>
            <a:r>
              <a:rPr lang="en-US" sz="2000" dirty="0"/>
              <a:t> – Linear relationships, where the points show a straight-line pattern, are an important form of relationship between two variables.  Curved relationship is another form to watch for.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b="1" dirty="0"/>
              <a:t>Direction</a:t>
            </a:r>
            <a:r>
              <a:rPr lang="en-US" sz="2000" dirty="0"/>
              <a:t> – If the relationship has a clear direction, we speak of either positive association or negative association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</a:pPr>
            <a:r>
              <a:rPr lang="en-US" sz="2000" b="1" dirty="0"/>
              <a:t>Strength</a:t>
            </a:r>
            <a:r>
              <a:rPr lang="en-US" sz="2000" dirty="0"/>
              <a:t> – is determined by how close the points in the scatterplot line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Also, look for </a:t>
            </a:r>
            <a:r>
              <a:rPr lang="en-US" sz="2000" i="1" u="sng" dirty="0"/>
              <a:t>outliers</a:t>
            </a:r>
            <a:r>
              <a:rPr lang="en-US" sz="2000" dirty="0"/>
              <a:t> or other deviations from this pattern.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78592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7043</TotalTime>
  <Words>666</Words>
  <Application>Microsoft Office PowerPoint</Application>
  <PresentationFormat>On-screen Show (4:3)</PresentationFormat>
  <Paragraphs>89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Blank Presentation</vt:lpstr>
      <vt:lpstr>PowerPoint Presentation</vt:lpstr>
      <vt:lpstr>Describing Bivariate Data: Scatterplots, Correlation, and Covariance</vt:lpstr>
      <vt:lpstr>Scatterplot or Scatter Diagram</vt:lpstr>
      <vt:lpstr>Scatterplot or Scatter Diagram</vt:lpstr>
      <vt:lpstr>Describing Bivariate Data: Scatterplots, Correlation, and Covariance</vt:lpstr>
      <vt:lpstr>Correlation r</vt:lpstr>
      <vt:lpstr>Correlation r</vt:lpstr>
      <vt:lpstr>Describing Bivariate Data: Scatterplots, Correlation, and Covariance</vt:lpstr>
      <vt:lpstr>Form, Direction and Strength</vt:lpstr>
      <vt:lpstr>Form, Direction and Strength (Examples)</vt:lpstr>
      <vt:lpstr>Form, Direction and Strength (Example)</vt:lpstr>
      <vt:lpstr>Describing Bivariate Data: Scatterplots, Correlation, and Covariance</vt:lpstr>
      <vt:lpstr>Covariance</vt:lpstr>
      <vt:lpstr>Describing Bivariate Data: Scatterplots, Correlation, and Covariance</vt:lpstr>
      <vt:lpstr>Effects of Outliers</vt:lpstr>
      <vt:lpstr>Describing Bivariate Data: Scatterplots, Correlation, and Covariance</vt:lpstr>
      <vt:lpstr>Non-Linear Relationships</vt:lpstr>
    </vt:vector>
  </TitlesOfParts>
  <Company>BYU-Idaho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rdcromar</dc:creator>
  <cp:lastModifiedBy>Cromar, Ryan</cp:lastModifiedBy>
  <cp:revision>274</cp:revision>
  <dcterms:created xsi:type="dcterms:W3CDTF">2008-09-08T20:31:32Z</dcterms:created>
  <dcterms:modified xsi:type="dcterms:W3CDTF">2013-06-21T16:45:30Z</dcterms:modified>
</cp:coreProperties>
</file>